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6" r:id="rId6"/>
    <p:sldId id="281" r:id="rId7"/>
    <p:sldId id="264" r:id="rId8"/>
    <p:sldId id="261" r:id="rId9"/>
    <p:sldId id="288" r:id="rId10"/>
    <p:sldId id="280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84" r:id="rId19"/>
    <p:sldId id="270" r:id="rId20"/>
    <p:sldId id="271" r:id="rId21"/>
    <p:sldId id="272" r:id="rId22"/>
    <p:sldId id="285" r:id="rId23"/>
    <p:sldId id="273" r:id="rId24"/>
    <p:sldId id="274" r:id="rId25"/>
    <p:sldId id="276" r:id="rId26"/>
    <p:sldId id="283" r:id="rId27"/>
    <p:sldId id="277" r:id="rId28"/>
    <p:sldId id="278" r:id="rId29"/>
    <p:sldId id="279" r:id="rId30"/>
    <p:sldId id="282" r:id="rId31"/>
    <p:sldId id="275" r:id="rId32"/>
    <p:sldId id="287" r:id="rId33"/>
  </p:sldIdLst>
  <p:sldSz cx="6858000" cy="9144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95-EC28-47C9-A80B-FAEE9A7081C1}" type="datetimeFigureOut">
              <a:rPr lang="bg-BG" smtClean="0"/>
              <a:pPr/>
              <a:t>25.6.2019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299-0157-488D-9607-CC18DE6CEFC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95-EC28-47C9-A80B-FAEE9A7081C1}" type="datetimeFigureOut">
              <a:rPr lang="bg-BG" smtClean="0"/>
              <a:pPr/>
              <a:t>25.6.2019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299-0157-488D-9607-CC18DE6CEFC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95-EC28-47C9-A80B-FAEE9A7081C1}" type="datetimeFigureOut">
              <a:rPr lang="bg-BG" smtClean="0"/>
              <a:pPr/>
              <a:t>25.6.2019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299-0157-488D-9607-CC18DE6CEFC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95-EC28-47C9-A80B-FAEE9A7081C1}" type="datetimeFigureOut">
              <a:rPr lang="bg-BG" smtClean="0"/>
              <a:pPr/>
              <a:t>25.6.2019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299-0157-488D-9607-CC18DE6CEFC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95-EC28-47C9-A80B-FAEE9A7081C1}" type="datetimeFigureOut">
              <a:rPr lang="bg-BG" smtClean="0"/>
              <a:pPr/>
              <a:t>25.6.2019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299-0157-488D-9607-CC18DE6CEFC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95-EC28-47C9-A80B-FAEE9A7081C1}" type="datetimeFigureOut">
              <a:rPr lang="bg-BG" smtClean="0"/>
              <a:pPr/>
              <a:t>25.6.2019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299-0157-488D-9607-CC18DE6CEFC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95-EC28-47C9-A80B-FAEE9A7081C1}" type="datetimeFigureOut">
              <a:rPr lang="bg-BG" smtClean="0"/>
              <a:pPr/>
              <a:t>25.6.2019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299-0157-488D-9607-CC18DE6CEFC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95-EC28-47C9-A80B-FAEE9A7081C1}" type="datetimeFigureOut">
              <a:rPr lang="bg-BG" smtClean="0"/>
              <a:pPr/>
              <a:t>25.6.2019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299-0157-488D-9607-CC18DE6CEFC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95-EC28-47C9-A80B-FAEE9A7081C1}" type="datetimeFigureOut">
              <a:rPr lang="bg-BG" smtClean="0"/>
              <a:pPr/>
              <a:t>25.6.2019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299-0157-488D-9607-CC18DE6CEFC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95-EC28-47C9-A80B-FAEE9A7081C1}" type="datetimeFigureOut">
              <a:rPr lang="bg-BG" smtClean="0"/>
              <a:pPr/>
              <a:t>25.6.2019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299-0157-488D-9607-CC18DE6CEFC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95-EC28-47C9-A80B-FAEE9A7081C1}" type="datetimeFigureOut">
              <a:rPr lang="bg-BG" smtClean="0"/>
              <a:pPr/>
              <a:t>25.6.2019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299-0157-488D-9607-CC18DE6CEFC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8D195-EC28-47C9-A80B-FAEE9A7081C1}" type="datetimeFigureOut">
              <a:rPr lang="bg-BG" smtClean="0"/>
              <a:pPr/>
              <a:t>25.6.2019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08299-0157-488D-9607-CC18DE6CEFCC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7\Desktop\&#1087;&#1088;&#1077;&#1079;&#1077;&#1085;&#1090;&#1072;&#1094;&#1080;&#1103;%20&#1048;&#1082;&#1086;&#1085;&#1080;%20&#1057;&#1074;.%20&#1048;&#1074;&#1072;&#1085;%20&#1056;&#1080;&#1083;&#1089;&#1082;&#1080;\&#1058;&#1088;&#1086;&#1087;&#1072;&#1088;%20&#1085;&#1072;%20%20&#1057;&#1074;&#1077;&#1090;&#1080;%20&#1049;&#1086;&#1072;&#1085;%20&#1056;&#1080;&#1083;&#1089;&#1082;&#108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Sv_Ivan Rilski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381000" y="1695450"/>
            <a:ext cx="6096000" cy="5753100"/>
          </a:xfrm>
          <a:prstGeom prst="rect">
            <a:avLst/>
          </a:prstGeom>
        </p:spPr>
      </p:pic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76672" y="971600"/>
            <a:ext cx="5904656" cy="34563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bg-BG" sz="3200" b="1" dirty="0" smtClean="0"/>
              <a:t>ЗАКРИЛНИКЪТ </a:t>
            </a:r>
            <a:br>
              <a:rPr lang="bg-BG" sz="3200" b="1" dirty="0" smtClean="0"/>
            </a:br>
            <a:r>
              <a:rPr lang="bg-BG" sz="3200" b="1" dirty="0" smtClean="0"/>
              <a:t>НА ПЕРНИК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bg-BG" sz="3200" b="1" dirty="0" smtClean="0"/>
              <a:t> И МИНЬОРИТЕ 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bg-BG" sz="3200" b="1" dirty="0" smtClean="0"/>
              <a:t>СВ. ИВ. РИЛСКИ ЧУДОТВОРЕЦ</a:t>
            </a:r>
            <a:endParaRPr lang="bg-BG" sz="3200" b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48680" y="6300192"/>
            <a:ext cx="5760640" cy="2088232"/>
          </a:xfr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800" b="1" dirty="0">
                <a:latin typeface="Arial" pitchFamily="34" charset="0"/>
                <a:cs typeface="Arial" pitchFamily="34" charset="0"/>
              </a:rPr>
              <a:t>100 години </a:t>
            </a:r>
            <a:endParaRPr lang="bg-BG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bg-BG" sz="2800" b="1" dirty="0" smtClean="0">
                <a:latin typeface="Arial" pitchFamily="34" charset="0"/>
                <a:cs typeface="Arial" pitchFamily="34" charset="0"/>
              </a:rPr>
              <a:t>от построяването </a:t>
            </a:r>
          </a:p>
          <a:p>
            <a:r>
              <a:rPr lang="bg-BG" sz="2800" b="1" dirty="0" smtClean="0">
                <a:latin typeface="Arial" pitchFamily="34" charset="0"/>
                <a:cs typeface="Arial" pitchFamily="34" charset="0"/>
              </a:rPr>
              <a:t>на минна църква</a:t>
            </a:r>
          </a:p>
          <a:p>
            <a:r>
              <a:rPr lang="bg-BG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2800" b="1" dirty="0">
                <a:latin typeface="Arial" pitchFamily="34" charset="0"/>
                <a:cs typeface="Arial" pitchFamily="34" charset="0"/>
              </a:rPr>
              <a:t>„Св. Иван Рилски”</a:t>
            </a:r>
          </a:p>
        </p:txBody>
      </p:sp>
      <p:pic>
        <p:nvPicPr>
          <p:cNvPr id="6" name="Тропар на  Свети Йоан Рилс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88640" y="86764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2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8680" y="5302533"/>
            <a:ext cx="576064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“…</a:t>
            </a:r>
            <a:r>
              <a:rPr lang="bg-BG" sz="1600" dirty="0" smtClean="0">
                <a:latin typeface="Arial" pitchFamily="34" charset="0"/>
                <a:cs typeface="Arial" pitchFamily="34" charset="0"/>
              </a:rPr>
              <a:t>Чудотворната икона Св. Иван Рилски е от края на 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bg-BG" sz="1600" dirty="0" smtClean="0">
                <a:latin typeface="Arial" pitchFamily="34" charset="0"/>
                <a:cs typeface="Arial" pitchFamily="34" charset="0"/>
              </a:rPr>
              <a:t>ІІІ в. и е изографисана от неизвестен атонски иконописец. Чудотворна е, защото светецът е помощник на всички, които с вяра се молят пред образа му.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1600" dirty="0" smtClean="0">
                <a:latin typeface="Arial" pitchFamily="34" charset="0"/>
                <a:cs typeface="Arial" pitchFamily="34" charset="0"/>
              </a:rPr>
              <a:t>	Рилската обител е събрала разказите за славните чудеса до наши дни в книга.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1600" dirty="0" smtClean="0">
                <a:latin typeface="Arial" pitchFamily="34" charset="0"/>
                <a:cs typeface="Arial" pitchFamily="34" charset="0"/>
              </a:rPr>
              <a:t>	Чудотворната сила на св. Иван Рилски най-често помага на благочестивите люде и наказва духовните </a:t>
            </a:r>
            <a:r>
              <a:rPr lang="bg-BG" sz="1600" dirty="0" err="1" smtClean="0">
                <a:latin typeface="Arial" pitchFamily="34" charset="0"/>
                <a:cs typeface="Arial" pitchFamily="34" charset="0"/>
              </a:rPr>
              <a:t>безпътници</a:t>
            </a:r>
            <a:r>
              <a:rPr lang="bg-BG" sz="1600" dirty="0" smtClean="0">
                <a:latin typeface="Arial" pitchFamily="34" charset="0"/>
                <a:cs typeface="Arial" pitchFamily="34" charset="0"/>
              </a:rPr>
              <a:t>, за да ги вразуми.”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Архимандрит </a:t>
            </a:r>
            <a:r>
              <a:rPr kumimoji="0" lang="bg-BG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Варлаам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монах в Рилския манастир</a:t>
            </a:r>
          </a:p>
        </p:txBody>
      </p:sp>
      <p:pic>
        <p:nvPicPr>
          <p:cNvPr id="10" name="Картина 9" descr="чудотворна икона на св. Иван Рилс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688" y="755576"/>
            <a:ext cx="5599176" cy="4308348"/>
          </a:xfrm>
          <a:prstGeom prst="rect">
            <a:avLst/>
          </a:prstGeo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„Успение на св.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“ –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стенопис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от притвора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манастирската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църква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„Рождество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Богородично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“</a:t>
            </a: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Контейнер за картина 8" descr="Uspenie_sv.-Ioan-Rilski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7383" r="17383"/>
          <a:stretch>
            <a:fillRect/>
          </a:stretch>
        </p:blipFill>
        <p:spPr>
          <a:xfrm>
            <a:off x="1340767" y="827583"/>
            <a:ext cx="4297125" cy="5729448"/>
          </a:xfr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Св.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bg-BG" sz="1600" dirty="0" smtClean="0">
                <a:latin typeface="Arial" pitchFamily="34" charset="0"/>
                <a:cs typeface="Arial" pitchFamily="34" charset="0"/>
              </a:rPr>
              <a:t>Чудотворна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икона от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манастир</a:t>
            </a: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Контейнер за картина 7" descr="10.19_sv_i_rilski_rila_mo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3959" b="3959"/>
          <a:stretch>
            <a:fillRect/>
          </a:stretch>
        </p:blipFill>
        <p:spPr/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Св.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Стенопис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от XIV в.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църквата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Земенския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манастир</a:t>
            </a: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Контейнер за картина 10" descr="10.19_sv_Ivan_Rilski_Zeme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8671" b="8671"/>
          <a:stretch>
            <a:fillRect/>
          </a:stretch>
        </p:blipFill>
        <p:spPr/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Св. Иван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икона от 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ХV век</a:t>
            </a: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Контейнер за картина 7" descr="10.15_sv_Ivan_Rilski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052" b="1052"/>
          <a:stretch>
            <a:fillRect/>
          </a:stretch>
        </p:blipFill>
        <p:spPr/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Св. Иван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кона от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Странджанско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1764 г.</a:t>
            </a: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Контейнер за картина 8" descr="10.19_sv_I_Rilski_1764_Strandzhansko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468" r="3468"/>
          <a:stretch>
            <a:fillRect/>
          </a:stretch>
        </p:blipFill>
        <p:spPr/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Св. Иван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Икона от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манастир</a:t>
            </a: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Контейнер за картина 7" descr="10.19_sv_ivan_rilla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980" b="980"/>
          <a:stretch>
            <a:fillRect/>
          </a:stretch>
        </p:blipFill>
        <p:spPr/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Св.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Стенопис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манастир</a:t>
            </a: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Контейнер за картина 8" descr="10.19_sv_Joan_Rilski_mo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5556" b="5556"/>
          <a:stretch>
            <a:fillRect/>
          </a:stretch>
        </p:blipFill>
        <p:spPr/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Св. Иван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Стенопис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манастир</a:t>
            </a: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Контейнер за картина 7" descr="1024px-StJohnofRila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1875" r="21875"/>
          <a:stretch>
            <a:fillRect/>
          </a:stretch>
        </p:blipFill>
        <p:spPr/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Св. Иван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Контейнер за картина 7" descr="10.19_sv_IR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3222" b="3222"/>
          <a:stretch>
            <a:fillRect/>
          </a:stretch>
        </p:blipFill>
        <p:spPr/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 descr="надпис в пернишка църк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80" y="3131840"/>
            <a:ext cx="5760640" cy="3716839"/>
          </a:xfrm>
          <a:prstGeom prst="rect">
            <a:avLst/>
          </a:prstGeom>
        </p:spPr>
      </p:pic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755576"/>
            <a:ext cx="5760640" cy="309634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8680" y="755576"/>
            <a:ext cx="57606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Строежът на "Минната църква", както се е наричала дълги години, започва през 1910 година. Новият храм е бил построен по поръчка и за духовните потребности на работещите в Мини Перник. Войните от 1912 до 1918 г. станали причина да не бъде завършен бързо. Едва през 1920 г. в деня на св. Иван Рилски, на 1 ноември по тогавашния календар, храмът е осветен от </a:t>
            </a:r>
            <a:r>
              <a:rPr kumimoji="0" lang="bg-BG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Левкийски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епископ </a:t>
            </a:r>
            <a:r>
              <a:rPr kumimoji="0" lang="bg-BG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Варлаам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bg-B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Важни данни за историята по построяването, финансирането и освещаването се съдържат в </a:t>
            </a:r>
            <a:r>
              <a:rPr kumimoji="0" lang="bg-BG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дарствения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надпис, намиращ се над входната врата, която въвежда в централната част на църквата.</a:t>
            </a:r>
            <a:endParaRPr kumimoji="0" lang="bg-B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48680" y="6300192"/>
            <a:ext cx="576064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„Този божествен храм на преподобния наш отец Иван Рилски се съгради през царуването на Фердинанд І цар на българите, при </a:t>
            </a:r>
            <a:r>
              <a:rPr kumimoji="0" lang="bg-BG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светителстването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митрополита </a:t>
            </a:r>
            <a:r>
              <a:rPr kumimoji="0" lang="bg-BG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Партения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Софийски с усърдното старание на директора на мината Иван Симеонов, Георги </a:t>
            </a:r>
            <a:r>
              <a:rPr kumimoji="0" lang="bg-BG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Коняров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всички инженери, </a:t>
            </a:r>
            <a:r>
              <a:rPr kumimoji="0" lang="bg-BG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служащи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работници, както и с материалната подкрепа на всички </a:t>
            </a:r>
            <a:r>
              <a:rPr kumimoji="0" lang="bg-BG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любящи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Божия дом заведения и лица. 1920 г.”</a:t>
            </a:r>
            <a:endParaRPr kumimoji="0" lang="bg-BG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Св. Иван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Контейнер за картина 8" descr="10.19_sv_IvanRilski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3917" b="3917"/>
          <a:stretch>
            <a:fillRect/>
          </a:stretch>
        </p:blipFill>
        <p:spPr/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Медна гравюра 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житийни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сцени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1874 г.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Собственост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Националния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музей при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манастир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Контейнер за картина 7" descr="10.19_gravjura_Rila_monastery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6298" b="6298"/>
          <a:stretch>
            <a:fillRect/>
          </a:stretch>
        </p:blipFill>
        <p:spPr/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Образи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Иван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св.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Йоаким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Сарандапорски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от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Погановския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манастир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края на XV в.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Контейнер за картина 8" descr="800px-Poganovo_Ivan_Rilski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" b="16"/>
          <a:stretch>
            <a:fillRect/>
          </a:stretch>
        </p:blipFill>
        <p:spPr/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Св. Иван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св.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цар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Петър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I</a:t>
            </a: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Контейнер за картина 11" descr="10.19_sv_i_Rilski_i_sv_tsar_PeturI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879" r="5879"/>
          <a:stretch>
            <a:fillRect/>
          </a:stretch>
        </p:blipFill>
        <p:spPr>
          <a:xfrm>
            <a:off x="548680" y="1619672"/>
            <a:ext cx="5728882" cy="4323832"/>
          </a:xfr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Св. Иван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св.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цар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Петър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I</a:t>
            </a: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Контейнер за картина 8" descr="10.19_gravjura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0500" r="10500"/>
          <a:stretch>
            <a:fillRect/>
          </a:stretch>
        </p:blipFill>
        <p:spPr/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Св. Иван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</a:t>
            </a: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Контейнер за картина 8" descr="10.1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062" r="1062"/>
          <a:stretch>
            <a:fillRect/>
          </a:stretch>
        </p:blipFill>
        <p:spPr/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Релефна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икона на Св. Иван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МГУ-София,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скулптор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Николай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Зиков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Контейнер за картина 7" descr="800px-Nzikov.rilski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87" r="687"/>
          <a:stretch>
            <a:fillRect/>
          </a:stretch>
        </p:blipFill>
        <p:spPr/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Св. Иван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Руска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икона  </a:t>
            </a: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Контейнер за картина 7" descr="10.19_ru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7062" r="7062"/>
          <a:stretch>
            <a:fillRect/>
          </a:stretch>
        </p:blipFill>
        <p:spPr/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Св. Иван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Руска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икона  </a:t>
            </a: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Контейнер за картина 8" descr="10.19_s_i_rilski_ruska_ikona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4955" b="4955"/>
          <a:stretch>
            <a:fillRect/>
          </a:stretch>
        </p:blipFill>
        <p:spPr>
          <a:xfrm>
            <a:off x="1344216" y="827583"/>
            <a:ext cx="4114800" cy="5475849"/>
          </a:xfr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>
          <a:xfrm>
            <a:off x="1340768" y="7308304"/>
            <a:ext cx="4114800" cy="1073149"/>
          </a:xfrm>
        </p:spPr>
        <p:txBody>
          <a:bodyPr>
            <a:noAutofit/>
          </a:bodyPr>
          <a:lstStyle/>
          <a:p>
            <a:pPr algn="ctr"/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Една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от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най-красивите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икони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Иван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придружена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от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десет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житийни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сцени</a:t>
            </a: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Контейнер за картина 7" descr="st-ioann-rilsy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5556" b="5556"/>
          <a:stretch>
            <a:fillRect/>
          </a:stretch>
        </p:blipFill>
        <p:spPr>
          <a:xfrm>
            <a:off x="1052736" y="827584"/>
            <a:ext cx="4828032" cy="6437313"/>
          </a:xfr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755576"/>
            <a:ext cx="5760640" cy="381642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8680" y="1043608"/>
            <a:ext cx="57606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9 септември 1944 г. храмът е на пълна издръжка на Мини Перник - заплатите на свещеника, дякона, певеца, клисаря, осветлението и другите разходи се плащат от Мината. След това църквата минава под ведомството на Софийска св. митрополия.</a:t>
            </a:r>
            <a:endParaRPr kumimoji="0" lang="bg-B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На 18 октомври 2009 г. по решение на Светия Синод на Българската православна църква и с </a:t>
            </a:r>
            <a:r>
              <a:rPr kumimoji="0" lang="bg-BG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благословението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Българския патриарх Максим храмът приема като дар от Рилския манастир и неговото монашеско братство частица от мощите на св. </a:t>
            </a:r>
            <a:r>
              <a:rPr lang="bg-BG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Ив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 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Рилски. Мощехранителницата се пази в храма за вечни времена. </a:t>
            </a:r>
            <a:endParaRPr kumimoji="0" lang="bg-B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Картина 10" descr="152240386297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80" y="4572000"/>
            <a:ext cx="5721839" cy="3816422"/>
          </a:xfrm>
          <a:prstGeom prst="rect">
            <a:avLst/>
          </a:prstGeo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bg-BG" sz="1600" dirty="0" smtClean="0">
                <a:latin typeface="Arial" pitchFamily="34" charset="0"/>
                <a:cs typeface="Arial" pitchFamily="34" charset="0"/>
              </a:rPr>
              <a:t>Стенопис на </a:t>
            </a:r>
            <a:r>
              <a:rPr lang="bg-BG" sz="1600" dirty="0" smtClean="0">
                <a:latin typeface="Arial" pitchFamily="34" charset="0"/>
                <a:cs typeface="Arial" pitchFamily="34" charset="0"/>
              </a:rPr>
              <a:t>Св</a:t>
            </a:r>
            <a:r>
              <a:rPr lang="bg-BG" sz="1600" dirty="0" smtClean="0">
                <a:latin typeface="Arial" pitchFamily="34" charset="0"/>
                <a:cs typeface="Arial" pitchFamily="34" charset="0"/>
              </a:rPr>
              <a:t>. Иван Рилски </a:t>
            </a:r>
          </a:p>
          <a:p>
            <a:pPr algn="ctr"/>
            <a:r>
              <a:rPr lang="bg-BG" sz="1600" dirty="0" smtClean="0">
                <a:latin typeface="Arial" pitchFamily="34" charset="0"/>
                <a:cs typeface="Arial" pitchFamily="34" charset="0"/>
              </a:rPr>
              <a:t>в Рилския манастир</a:t>
            </a: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Контейнер за картина 6" descr="800px-Ivan_Rilski_-_fresco_from_church_in_rila_monastery-bulgaria.JPG"/>
          <p:cNvPicPr>
            <a:picLocks noChangeAspect="1"/>
          </p:cNvPicPr>
          <p:nvPr/>
        </p:nvPicPr>
        <p:blipFill>
          <a:blip r:embed="rId3" cstate="print"/>
          <a:srcRect t="16" b="16"/>
          <a:stretch>
            <a:fillRect/>
          </a:stretch>
        </p:blipFill>
        <p:spPr>
          <a:xfrm>
            <a:off x="1340768" y="971600"/>
            <a:ext cx="4158494" cy="5544616"/>
          </a:xfrm>
          <a:prstGeom prst="rect">
            <a:avLst/>
          </a:prstGeo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1412776" y="71642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5" name="Правоъгълник 14"/>
          <p:cNvSpPr/>
          <p:nvPr/>
        </p:nvSpPr>
        <p:spPr>
          <a:xfrm>
            <a:off x="548680" y="4355976"/>
            <a:ext cx="56886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Култът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към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българските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национални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светци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се е развивал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през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вековете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Чрез него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българите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запазвали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националната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идентичност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отстоявали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своята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вяра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корени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Показателно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е,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че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този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култ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се 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засилвал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особено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във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времена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тежки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изпитания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българския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народ.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такива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моменти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националният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светец се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превръща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съзнанието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народа в мистичен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водач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който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го води по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сигурния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път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избавлението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подобно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старозаветния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Мойсей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който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извежда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евреите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от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робство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	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периоди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пълна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липса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реални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държавни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духовни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водачи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светецът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със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своя пример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приживе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отправените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към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поколенията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послания се 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превръщал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духовен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стожер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около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който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събира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целият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български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народ.</a:t>
            </a:r>
          </a:p>
          <a:p>
            <a:pPr algn="just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Горан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Благоев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Контейнер за картина 8" descr="Ivan_rilski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24" b="1124"/>
          <a:stretch>
            <a:fillRect/>
          </a:stretch>
        </p:blipFill>
        <p:spPr>
          <a:xfrm>
            <a:off x="2132856" y="755576"/>
            <a:ext cx="2667000" cy="3556010"/>
          </a:xfr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>
          <a:xfrm>
            <a:off x="1344216" y="7524328"/>
            <a:ext cx="4114800" cy="705272"/>
          </a:xfrm>
        </p:spPr>
        <p:txBody>
          <a:bodyPr>
            <a:noAutofit/>
          </a:bodyPr>
          <a:lstStyle/>
          <a:p>
            <a:pPr algn="ctr"/>
            <a:r>
              <a:rPr lang="bg-BG" sz="1600" dirty="0" smtClean="0">
                <a:latin typeface="Arial" pitchFamily="34" charset="0"/>
                <a:cs typeface="Arial" pitchFamily="34" charset="0"/>
              </a:rPr>
              <a:t>Св. Иван Рилски</a:t>
            </a: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Картина 7" descr="5907ef654d1835c44d5588553e3f36f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760" y="755576"/>
            <a:ext cx="4438650" cy="66675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4572000"/>
            <a:ext cx="5760640" cy="381642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Картина 6" descr="Александър поплилов. Мозайка Св.Ив. рилс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81" y="755577"/>
            <a:ext cx="5760640" cy="374545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8680" y="4293260"/>
            <a:ext cx="576064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През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1937/1939 г.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църквата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изографисана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от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именитите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български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художници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Никола Маринов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Дечко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Узунов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За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орнаментите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им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помагат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двама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студенти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синът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отец Лило (служил в храма от 1933 до 1948г.) -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Александър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Поплилов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по-късно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професор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Художествената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академия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Димитър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Кандимиров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Проф. Н. Маринов 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настанен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минно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жилище зад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Минната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дирекция, а проф.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Дечко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Узунов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пътува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всеки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ден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от София. Проф. Маринов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работи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северната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част на храма, а проф.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Узунов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южната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Балконът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изписал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самият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проф.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Поплилов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тогава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студент. Над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входната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врата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отвън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полукръг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цветна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мозайка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изобразен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св. Иван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Тази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творба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е била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дипломната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работа на проф.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Александър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оплилов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По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изключително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сполучлив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начин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умереност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тоновете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авторът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представя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типичния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характерен образ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светеца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bg-B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4572000"/>
            <a:ext cx="5760640" cy="381642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8680" y="3851920"/>
            <a:ext cx="576064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Св. </a:t>
            </a:r>
            <a:r>
              <a:rPr lang="bg-BG" sz="1600" dirty="0" smtClean="0">
                <a:latin typeface="Arial" pitchFamily="34" charset="0"/>
                <a:cs typeface="Arial" pitchFamily="34" charset="0"/>
              </a:rPr>
              <a:t>Ив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покровител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целия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български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народ, но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защо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миньорите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го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приемат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за свой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пазител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свързват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 него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професионалния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празник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Известната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българска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фолклористка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Елена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Огнянова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срещнала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през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1945 г. с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пенсионирания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пернишки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миньор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дядо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Пене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Мацов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който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тогава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бил 84-годишен.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Попитала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го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откога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защо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празнува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„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минскиьо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“ (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миньорският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празник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Възрастният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човек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разказал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за три чудеса 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как с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негова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помощ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били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открити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„Старите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рудници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“, как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спасил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живота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група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затрупани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миньори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как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изцелил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тежко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контузен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минен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техник. След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тези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явявания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светеца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чудодейната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помощ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почитта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към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него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станала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толкова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силна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че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миньорите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отказвали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работят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когато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чества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паметта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Началството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се принудило да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обяви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деня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професионален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празник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Разказът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дядо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Пене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Мацов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потвърждава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от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официалната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версия за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възникването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празника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открита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архивите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Картина 7" descr="perni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688" y="755576"/>
            <a:ext cx="5616624" cy="30861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4572000"/>
            <a:ext cx="5760640" cy="381642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8680" y="6504893"/>
            <a:ext cx="57606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bg-BG" sz="1600" dirty="0" smtClean="0">
                <a:latin typeface="Arial" pitchFamily="34" charset="0"/>
                <a:cs typeface="Arial" pitchFamily="34" charset="0"/>
              </a:rPr>
              <a:t>Духовниците, писали историята на църквата свидетелстват, че храмът е посветен на името на </a:t>
            </a:r>
            <a:r>
              <a:rPr lang="bg-BG" sz="1600" dirty="0" smtClean="0">
                <a:latin typeface="Arial" pitchFamily="34" charset="0"/>
                <a:cs typeface="Arial" pitchFamily="34" charset="0"/>
              </a:rPr>
              <a:t>Св</a:t>
            </a:r>
            <a:r>
              <a:rPr lang="bg-BG" sz="1600" dirty="0" smtClean="0">
                <a:latin typeface="Arial" pitchFamily="34" charset="0"/>
                <a:cs typeface="Arial" pitchFamily="34" charset="0"/>
              </a:rPr>
              <a:t>. Иван Рилски, защото той е прекарал част от живота си в пещера, който наподобява труда и живота на миньорите в рудниците.</a:t>
            </a:r>
            <a:endParaRPr kumimoji="0" lang="bg-B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Картина 7" descr="sf-ioan-ri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4744" y="683568"/>
            <a:ext cx="4571429" cy="5819048"/>
          </a:xfrm>
          <a:prstGeom prst="rect">
            <a:avLst/>
          </a:prstGeo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20688" y="5004048"/>
            <a:ext cx="576064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Най-великият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светец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отшелник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българската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земя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преподобни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Иван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се е родил около 876 г.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Скрино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разположено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Осоговската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планина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край р. Струма. Бил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съвременник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княз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Борис (852-889) и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неговия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син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Владимир,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цар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Симеон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Велики и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Симеоновия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син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цар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Петър.Той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е небесен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покровител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българския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народ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основател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най-големия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ставропигиален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манастир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България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Още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приживе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наричан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земен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ангел» и «небесен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жител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Рилският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чудотворец е избран за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покровител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миньорите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и на град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Перник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За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първи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път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като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такъв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е бил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честван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през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1903 г. по инициатива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миньорите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а от 1994 г. 19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октомври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обявен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Ден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града.</a:t>
            </a:r>
            <a:endParaRPr kumimoji="0" lang="bg-B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Картина 8" descr="една от чудотв ико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4864" y="755576"/>
            <a:ext cx="2659380" cy="4236720"/>
          </a:xfrm>
          <a:prstGeom prst="rect">
            <a:avLst/>
          </a:prstGeo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Контейнер за картина 10" descr="икона в Пернишка църква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5534" b="5534"/>
          <a:stretch>
            <a:fillRect/>
          </a:stretch>
        </p:blipFill>
        <p:spPr>
          <a:xfrm>
            <a:off x="1484784" y="755576"/>
            <a:ext cx="3955390" cy="5273836"/>
          </a:xfrm>
        </p:spPr>
      </p:pic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>
          <a:xfrm>
            <a:off x="620688" y="6012160"/>
            <a:ext cx="5616624" cy="2448272"/>
          </a:xfrm>
        </p:spPr>
        <p:txBody>
          <a:bodyPr>
            <a:normAutofit lnSpcReduction="10000"/>
          </a:bodyPr>
          <a:lstStyle/>
          <a:p>
            <a:pPr algn="ctr"/>
            <a:r>
              <a:rPr lang="bg-BG" sz="1700" dirty="0" smtClean="0">
                <a:latin typeface="Arial" pitchFamily="34" charset="0"/>
                <a:cs typeface="Arial" pitchFamily="34" charset="0"/>
              </a:rPr>
              <a:t>Икона на </a:t>
            </a:r>
            <a:r>
              <a:rPr lang="bg-BG" sz="1700" dirty="0" smtClean="0">
                <a:latin typeface="Arial" pitchFamily="34" charset="0"/>
                <a:cs typeface="Arial" pitchFamily="34" charset="0"/>
              </a:rPr>
              <a:t>Св</a:t>
            </a:r>
            <a:r>
              <a:rPr lang="bg-BG" sz="1700" dirty="0" smtClean="0">
                <a:latin typeface="Arial" pitchFamily="34" charset="0"/>
                <a:cs typeface="Arial" pitchFamily="34" charset="0"/>
              </a:rPr>
              <a:t>. Иван Рилски</a:t>
            </a:r>
          </a:p>
          <a:p>
            <a:pPr algn="ctr"/>
            <a:r>
              <a:rPr lang="bg-BG" sz="1700" dirty="0" smtClean="0">
                <a:latin typeface="Arial" pitchFamily="34" charset="0"/>
                <a:cs typeface="Arial" pitchFamily="34" charset="0"/>
              </a:rPr>
              <a:t> в Пернишката църква</a:t>
            </a:r>
          </a:p>
          <a:p>
            <a:pPr algn="ctr"/>
            <a:endParaRPr lang="bg-BG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Red Sunset" pitchFamily="2" charset="0"/>
              </a:rPr>
              <a:t>„св. </a:t>
            </a:r>
            <a:r>
              <a:rPr lang="ru-RU" sz="1600" dirty="0" err="1" smtClean="0">
                <a:latin typeface="Red Sunset" pitchFamily="2" charset="0"/>
              </a:rPr>
              <a:t>йоан</a:t>
            </a:r>
            <a:r>
              <a:rPr lang="ru-RU" sz="1600" dirty="0" smtClean="0">
                <a:latin typeface="Red Sunset" pitchFamily="2" charset="0"/>
              </a:rPr>
              <a:t> се </a:t>
            </a:r>
            <a:r>
              <a:rPr lang="ru-RU" sz="1600" dirty="0" err="1" smtClean="0">
                <a:latin typeface="Red Sunset" pitchFamily="2" charset="0"/>
              </a:rPr>
              <a:t>грижи</a:t>
            </a:r>
            <a:r>
              <a:rPr lang="ru-RU" sz="1600" dirty="0" smtClean="0">
                <a:latin typeface="Red Sunset" pitchFamily="2" charset="0"/>
              </a:rPr>
              <a:t> за </a:t>
            </a:r>
            <a:r>
              <a:rPr lang="ru-RU" sz="1600" dirty="0" err="1" smtClean="0">
                <a:latin typeface="Red Sunset" pitchFamily="2" charset="0"/>
              </a:rPr>
              <a:t>своите</a:t>
            </a:r>
            <a:r>
              <a:rPr lang="ru-RU" sz="1600" dirty="0" smtClean="0">
                <a:latin typeface="Red Sunset" pitchFamily="2" charset="0"/>
              </a:rPr>
              <a:t> </a:t>
            </a:r>
            <a:r>
              <a:rPr lang="ru-RU" sz="1600" dirty="0" err="1" smtClean="0">
                <a:latin typeface="Red Sunset" pitchFamily="2" charset="0"/>
              </a:rPr>
              <a:t>чеда</a:t>
            </a:r>
            <a:r>
              <a:rPr lang="ru-RU" sz="1600" dirty="0" smtClean="0">
                <a:latin typeface="Red Sunset" pitchFamily="2" charset="0"/>
              </a:rPr>
              <a:t>, </a:t>
            </a:r>
            <a:r>
              <a:rPr lang="ru-RU" sz="1600" dirty="0" err="1" smtClean="0">
                <a:latin typeface="Red Sunset" pitchFamily="2" charset="0"/>
              </a:rPr>
              <a:t>оставя</a:t>
            </a:r>
            <a:r>
              <a:rPr lang="ru-RU" sz="1600" dirty="0" smtClean="0">
                <a:latin typeface="Red Sunset" pitchFamily="2" charset="0"/>
              </a:rPr>
              <a:t> </a:t>
            </a:r>
            <a:r>
              <a:rPr lang="ru-RU" sz="1600" dirty="0" err="1" smtClean="0">
                <a:latin typeface="Red Sunset" pitchFamily="2" charset="0"/>
              </a:rPr>
              <a:t>отпечатък</a:t>
            </a:r>
            <a:r>
              <a:rPr lang="ru-RU" sz="1600" dirty="0" smtClean="0">
                <a:latin typeface="Red Sunset" pitchFamily="2" charset="0"/>
              </a:rPr>
              <a:t> в </a:t>
            </a:r>
            <a:r>
              <a:rPr lang="ru-RU" sz="1600" dirty="0" err="1" smtClean="0">
                <a:latin typeface="Red Sunset" pitchFamily="2" charset="0"/>
              </a:rPr>
              <a:t>сърцата</a:t>
            </a:r>
            <a:r>
              <a:rPr lang="ru-RU" sz="1600" dirty="0" smtClean="0">
                <a:latin typeface="Red Sunset" pitchFamily="2" charset="0"/>
              </a:rPr>
              <a:t> им“</a:t>
            </a: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Адрианополски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епископ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Евлогий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игумен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Рилската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света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обител</a:t>
            </a: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548680" y="683568"/>
            <a:ext cx="5760640" cy="7704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 z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>
          <a:xfrm>
            <a:off x="620688" y="6084168"/>
            <a:ext cx="5616624" cy="2376264"/>
          </a:xfrm>
        </p:spPr>
        <p:txBody>
          <a:bodyPr>
            <a:normAutofit lnSpcReduction="10000"/>
          </a:bodyPr>
          <a:lstStyle/>
          <a:p>
            <a:pPr algn="ctr"/>
            <a:r>
              <a:rPr lang="bg-BG" sz="1600" dirty="0" smtClean="0">
                <a:latin typeface="Arial" pitchFamily="34" charset="0"/>
                <a:cs typeface="Arial" pitchFamily="34" charset="0"/>
              </a:rPr>
              <a:t>Минен иконостас на Св. Иван Рилски на 50 метра под земята в Подземен минен музей, Перник</a:t>
            </a:r>
          </a:p>
          <a:p>
            <a:pPr algn="ctr"/>
            <a:endParaRPr lang="bg-BG" sz="1600" dirty="0" smtClean="0">
              <a:latin typeface="Red Sunse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g-BG" dirty="0" smtClean="0">
                <a:latin typeface="Red Sunset" pitchFamily="2" charset="0"/>
              </a:rPr>
              <a:t>В някои от пернишките рудници имало подземни параклиси, а над входа към галериите пишело „Бог на помощ". Това бил девизът на пернишките мини, както и поздрав между миньорите.</a:t>
            </a:r>
            <a:endParaRPr lang="bg-BG" dirty="0">
              <a:latin typeface="Red Sunset" pitchFamily="2" charset="0"/>
              <a:cs typeface="Arial" pitchFamily="34" charset="0"/>
            </a:endParaRPr>
          </a:p>
        </p:txBody>
      </p:sp>
      <p:pic>
        <p:nvPicPr>
          <p:cNvPr id="12" name="Контейнер за картина 11" descr="Mine_Gallery_Iconostasi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7184" r="17184"/>
          <a:stretch>
            <a:fillRect/>
          </a:stretch>
        </p:blipFill>
        <p:spPr>
          <a:xfrm>
            <a:off x="1196752" y="755576"/>
            <a:ext cx="4438361" cy="5071872"/>
          </a:xfr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 избор 6">
      <a:majorFont>
        <a:latin typeface="Red Sunset"/>
        <a:ea typeface=""/>
        <a:cs typeface=""/>
      </a:majorFont>
      <a:minorFont>
        <a:latin typeface="Calibri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284</Words>
  <Application>Microsoft Office PowerPoint</Application>
  <PresentationFormat>Презентация на цял екран (4:3)</PresentationFormat>
  <Paragraphs>60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32</vt:i4>
      </vt:variant>
    </vt:vector>
  </HeadingPairs>
  <TitlesOfParts>
    <vt:vector size="33" baseType="lpstr">
      <vt:lpstr>Office тема</vt:lpstr>
      <vt:lpstr>ЗАКРИЛНИКЪТ  НА ПЕРНИК  И МИНЬОРИТЕ   СВ. ИВ. РИЛСКИ ЧУДОТВОРЕЦ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USER7</dc:creator>
  <cp:lastModifiedBy>USER7</cp:lastModifiedBy>
  <cp:revision>67</cp:revision>
  <dcterms:created xsi:type="dcterms:W3CDTF">2019-06-24T10:22:09Z</dcterms:created>
  <dcterms:modified xsi:type="dcterms:W3CDTF">2019-06-25T12:45:17Z</dcterms:modified>
</cp:coreProperties>
</file>